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468" r:id="rId2"/>
    <p:sldId id="503" r:id="rId3"/>
    <p:sldId id="499" r:id="rId4"/>
    <p:sldId id="504" r:id="rId5"/>
    <p:sldId id="502" r:id="rId6"/>
    <p:sldId id="501" r:id="rId7"/>
    <p:sldId id="508" r:id="rId8"/>
    <p:sldId id="509" r:id="rId9"/>
    <p:sldId id="510" r:id="rId10"/>
    <p:sldId id="511" r:id="rId11"/>
    <p:sldId id="512" r:id="rId12"/>
    <p:sldId id="513" r:id="rId13"/>
    <p:sldId id="514" r:id="rId14"/>
    <p:sldId id="505" r:id="rId15"/>
    <p:sldId id="264" r:id="rId16"/>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4972" autoAdjust="0"/>
  </p:normalViewPr>
  <p:slideViewPr>
    <p:cSldViewPr snapToGrid="0">
      <p:cViewPr>
        <p:scale>
          <a:sx n="66" d="100"/>
          <a:sy n="66" d="100"/>
        </p:scale>
        <p:origin x="900" y="-12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11/09/2024</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2.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11/09/2024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4</a:t>
            </a:fld>
            <a:endParaRPr lang="es-CO"/>
          </a:p>
        </p:txBody>
      </p:sp>
    </p:spTree>
    <p:extLst>
      <p:ext uri="{BB962C8B-B14F-4D97-AF65-F5344CB8AC3E}">
        <p14:creationId xmlns:p14="http://schemas.microsoft.com/office/powerpoint/2010/main" val="2320071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5</a:t>
            </a:fld>
            <a:endParaRPr lang="es-CO"/>
          </a:p>
        </p:txBody>
      </p:sp>
    </p:spTree>
    <p:extLst>
      <p:ext uri="{BB962C8B-B14F-4D97-AF65-F5344CB8AC3E}">
        <p14:creationId xmlns:p14="http://schemas.microsoft.com/office/powerpoint/2010/main" val="1453475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6</a:t>
            </a:fld>
            <a:endParaRPr lang="es-CO"/>
          </a:p>
        </p:txBody>
      </p:sp>
    </p:spTree>
    <p:extLst>
      <p:ext uri="{BB962C8B-B14F-4D97-AF65-F5344CB8AC3E}">
        <p14:creationId xmlns:p14="http://schemas.microsoft.com/office/powerpoint/2010/main" val="2569785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7</a:t>
            </a:fld>
            <a:endParaRPr lang="es-CO"/>
          </a:p>
        </p:txBody>
      </p:sp>
    </p:spTree>
    <p:extLst>
      <p:ext uri="{BB962C8B-B14F-4D97-AF65-F5344CB8AC3E}">
        <p14:creationId xmlns:p14="http://schemas.microsoft.com/office/powerpoint/2010/main" val="717106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8</a:t>
            </a:fld>
            <a:endParaRPr lang="es-CO"/>
          </a:p>
        </p:txBody>
      </p:sp>
    </p:spTree>
    <p:extLst>
      <p:ext uri="{BB962C8B-B14F-4D97-AF65-F5344CB8AC3E}">
        <p14:creationId xmlns:p14="http://schemas.microsoft.com/office/powerpoint/2010/main" val="2813064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33113493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12</a:t>
            </a:fld>
            <a:endParaRPr lang="es-CO"/>
          </a:p>
        </p:txBody>
      </p:sp>
    </p:spTree>
    <p:extLst>
      <p:ext uri="{BB962C8B-B14F-4D97-AF65-F5344CB8AC3E}">
        <p14:creationId xmlns:p14="http://schemas.microsoft.com/office/powerpoint/2010/main" val="1506046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14</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11/09/2024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11/09/2024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690750" y="2967335"/>
            <a:ext cx="6577153" cy="923330"/>
          </a:xfrm>
          <a:prstGeom prst="rect">
            <a:avLst/>
          </a:prstGeom>
          <a:noFill/>
        </p:spPr>
        <p:txBody>
          <a:bodyPr wrap="square" rtlCol="0">
            <a:spAutoFit/>
          </a:bodyPr>
          <a:lstStyle/>
          <a:p>
            <a:r>
              <a:rPr lang="es-ES" sz="5400" b="1" dirty="0">
                <a:solidFill>
                  <a:schemeClr val="tx1">
                    <a:lumMod val="75000"/>
                    <a:lumOff val="25000"/>
                  </a:schemeClr>
                </a:solidFill>
                <a:latin typeface="Work Sans" pitchFamily="2" charset="77"/>
              </a:rPr>
              <a:t>COMPRAEXPLORE</a:t>
            </a:r>
          </a:p>
        </p:txBody>
      </p:sp>
      <p:pic>
        <p:nvPicPr>
          <p:cNvPr id="3" name="Imagen 2">
            <a:extLst>
              <a:ext uri="{FF2B5EF4-FFF2-40B4-BE49-F238E27FC236}">
                <a16:creationId xmlns:a16="http://schemas.microsoft.com/office/drawing/2014/main" id="{35866961-B1CB-8812-FCE7-96CF0BCD7B58}"/>
              </a:ext>
            </a:extLst>
          </p:cNvPr>
          <p:cNvPicPr>
            <a:picLocks noChangeAspect="1"/>
          </p:cNvPicPr>
          <p:nvPr/>
        </p:nvPicPr>
        <p:blipFill>
          <a:blip r:embed="rId3"/>
          <a:stretch>
            <a:fillRect/>
          </a:stretch>
        </p:blipFill>
        <p:spPr>
          <a:xfrm>
            <a:off x="7267903" y="1671144"/>
            <a:ext cx="3941380" cy="3941380"/>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190499" y="2610950"/>
            <a:ext cx="11527547" cy="3293209"/>
          </a:xfrm>
          <a:prstGeom prst="rect">
            <a:avLst/>
          </a:prstGeom>
          <a:noFill/>
        </p:spPr>
        <p:txBody>
          <a:bodyPr wrap="square" rtlCol="0">
            <a:spAutoFit/>
          </a:bodyPr>
          <a:lstStyle/>
          <a:p>
            <a:pPr marL="285750" indent="-285750">
              <a:buFont typeface="Arial" panose="020B0604020202020204" pitchFamily="34" charset="0"/>
              <a:buChar char="•"/>
            </a:pPr>
            <a:r>
              <a:rPr lang="es-ES" sz="1600" b="1" dirty="0">
                <a:latin typeface="Work Sans Light" pitchFamily="2" charset="77"/>
              </a:rPr>
              <a:t>Qué hace el Sistema: </a:t>
            </a:r>
            <a:r>
              <a:rPr lang="es-ES" sz="1600" dirty="0">
                <a:latin typeface="Work Sans Light" pitchFamily="2" charset="77"/>
              </a:rPr>
              <a:t>El Sistema CompraExplore permitirá a los perfiles de usuario realizar diversas operaciones clave. En el ModProceso1, que es la búsqueda de productos, los usuarios podrán utilizar filtros avanzados y criterios de búsqueda para localizar artículos de manera rápida y precisa. En el ModProceso2, dedicado a la comparación de precios, los usuarios podrán visualizar y comparar diferentes opciones de productos, facilitando la selección del mejor precio y características. En el ModProceso3, que cubre la finalización de la compra, los usuarios podrán completar el proceso de compra de manera sencilla y segura, gestionando el pago y la confirmación de la orden.</a:t>
            </a:r>
          </a:p>
          <a:p>
            <a:endParaRPr lang="es-ES" sz="1600" dirty="0">
              <a:latin typeface="Work Sans Light" pitchFamily="2" charset="77"/>
            </a:endParaRPr>
          </a:p>
          <a:p>
            <a:pPr marL="285750" indent="-285750">
              <a:buFont typeface="Arial" panose="020B0604020202020204" pitchFamily="34" charset="0"/>
              <a:buChar char="•"/>
            </a:pPr>
            <a:r>
              <a:rPr lang="es-ES" sz="1600" b="1" dirty="0">
                <a:latin typeface="Work Sans Light" pitchFamily="2" charset="77"/>
              </a:rPr>
              <a:t>Qué NO hace el Sistema</a:t>
            </a:r>
            <a:r>
              <a:rPr lang="es-ES" sz="1600" dirty="0">
                <a:latin typeface="Work Sans Light" pitchFamily="2" charset="77"/>
              </a:rPr>
              <a:t>: El Sistema CompraExplore no incluirá funcionalidades para el ModProceso4, que sería la gestión de inventarios, ya que no se encargará del control directo de stock de productos. Tampoco abordará el ModProceso5, relacionado con la integración de sistemas de logística y distribución, ya que su enfoque principal es la experiencia de compra del usuario y no la gestión de la cadena de suministro.</a:t>
            </a:r>
          </a:p>
          <a:p>
            <a:pPr marL="285750" indent="-285750">
              <a:buFont typeface="Arial" panose="020B0604020202020204" pitchFamily="34" charset="0"/>
              <a:buChar char="•"/>
            </a:pPr>
            <a:endParaRPr lang="es-MX" sz="1600" dirty="0">
              <a:latin typeface="Work Sans Light" pitchFamily="2" charset="77"/>
            </a:endParaRPr>
          </a:p>
        </p:txBody>
      </p:sp>
      <p:pic>
        <p:nvPicPr>
          <p:cNvPr id="4" name="Imagen 3">
            <a:extLst>
              <a:ext uri="{FF2B5EF4-FFF2-40B4-BE49-F238E27FC236}">
                <a16:creationId xmlns:a16="http://schemas.microsoft.com/office/drawing/2014/main" id="{A8A68BFC-5B05-D1C5-FBD6-D42C8CA96DF6}"/>
              </a:ext>
            </a:extLst>
          </p:cNvPr>
          <p:cNvPicPr>
            <a:picLocks noChangeAspect="1"/>
          </p:cNvPicPr>
          <p:nvPr/>
        </p:nvPicPr>
        <p:blipFill>
          <a:blip r:embed="rId3"/>
          <a:stretch>
            <a:fillRect/>
          </a:stretch>
        </p:blipFill>
        <p:spPr>
          <a:xfrm>
            <a:off x="9246852" y="32913"/>
            <a:ext cx="1403131" cy="1403131"/>
          </a:xfrm>
          <a:prstGeom prst="rect">
            <a:avLst/>
          </a:prstGeom>
        </p:spPr>
      </p:pic>
    </p:spTree>
    <p:extLst>
      <p:ext uri="{BB962C8B-B14F-4D97-AF65-F5344CB8AC3E}">
        <p14:creationId xmlns:p14="http://schemas.microsoft.com/office/powerpoint/2010/main" val="3849793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Alcance</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456236" y="2770606"/>
            <a:ext cx="11447293" cy="584775"/>
          </a:xfrm>
          <a:prstGeom prst="rect">
            <a:avLst/>
          </a:prstGeom>
          <a:noFill/>
        </p:spPr>
        <p:txBody>
          <a:bodyPr wrap="square" rtlCol="0">
            <a:spAutoFit/>
          </a:bodyPr>
          <a:lstStyle/>
          <a:p>
            <a:pPr marL="285750" indent="-285750">
              <a:buFont typeface="Arial" panose="020B0604020202020204" pitchFamily="34" charset="0"/>
              <a:buChar char="•"/>
            </a:pPr>
            <a:r>
              <a:rPr lang="es-ES" sz="1600" b="1" dirty="0">
                <a:latin typeface="Work Sans Light" pitchFamily="2" charset="77"/>
              </a:rPr>
              <a:t>Tecnologías: Descripción de tecnologías del proyecto (Arquitectura de software, patrones de diseño, Back-</a:t>
            </a:r>
            <a:r>
              <a:rPr lang="es-ES" sz="1600" b="1" dirty="0" err="1">
                <a:latin typeface="Work Sans Light" pitchFamily="2" charset="77"/>
              </a:rPr>
              <a:t>End</a:t>
            </a:r>
            <a:r>
              <a:rPr lang="es-ES" sz="1600" b="1" dirty="0">
                <a:latin typeface="Work Sans Light" pitchFamily="2" charset="77"/>
              </a:rPr>
              <a:t>, </a:t>
            </a:r>
            <a:r>
              <a:rPr lang="es-ES" sz="1600" b="1" dirty="0" err="1">
                <a:latin typeface="Work Sans Light" pitchFamily="2" charset="77"/>
              </a:rPr>
              <a:t>Frond-End</a:t>
            </a:r>
            <a:r>
              <a:rPr lang="es-ES" sz="1600" b="1" dirty="0">
                <a:latin typeface="Work Sans Light" pitchFamily="2" charset="77"/>
              </a:rPr>
              <a:t>, librerías, </a:t>
            </a:r>
            <a:r>
              <a:rPr lang="es-ES" sz="1600" b="1" dirty="0" err="1">
                <a:latin typeface="Work Sans Light" pitchFamily="2" charset="77"/>
              </a:rPr>
              <a:t>frameworks</a:t>
            </a:r>
            <a:r>
              <a:rPr lang="es-ES" sz="1600" b="1" dirty="0">
                <a:latin typeface="Work Sans Light" pitchFamily="2" charset="77"/>
              </a:rPr>
              <a:t>, entre otros)</a:t>
            </a:r>
            <a:endParaRPr lang="es-MX" sz="1600" b="1" dirty="0">
              <a:latin typeface="Work Sans Light" pitchFamily="2" charset="77"/>
            </a:endParaRPr>
          </a:p>
        </p:txBody>
      </p:sp>
      <p:pic>
        <p:nvPicPr>
          <p:cNvPr id="3" name="Imagen 2">
            <a:extLst>
              <a:ext uri="{FF2B5EF4-FFF2-40B4-BE49-F238E27FC236}">
                <a16:creationId xmlns:a16="http://schemas.microsoft.com/office/drawing/2014/main" id="{74066A0F-EC5F-3EC2-178C-5E48597262D9}"/>
              </a:ext>
            </a:extLst>
          </p:cNvPr>
          <p:cNvPicPr>
            <a:picLocks noChangeAspect="1"/>
          </p:cNvPicPr>
          <p:nvPr/>
        </p:nvPicPr>
        <p:blipFill>
          <a:blip r:embed="rId2"/>
          <a:stretch>
            <a:fillRect/>
          </a:stretch>
        </p:blipFill>
        <p:spPr>
          <a:xfrm>
            <a:off x="9159766" y="17743"/>
            <a:ext cx="1403131" cy="1403131"/>
          </a:xfrm>
          <a:prstGeom prst="rect">
            <a:avLst/>
          </a:prstGeom>
        </p:spPr>
      </p:pic>
    </p:spTree>
    <p:extLst>
      <p:ext uri="{BB962C8B-B14F-4D97-AF65-F5344CB8AC3E}">
        <p14:creationId xmlns:p14="http://schemas.microsoft.com/office/powerpoint/2010/main" val="334234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Delimitación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136338"/>
            <a:ext cx="11447293" cy="2585323"/>
          </a:xfrm>
          <a:prstGeom prst="rect">
            <a:avLst/>
          </a:prstGeom>
          <a:noFill/>
        </p:spPr>
        <p:txBody>
          <a:bodyPr wrap="square" rtlCol="0">
            <a:spAutoFit/>
          </a:bodyPr>
          <a:lstStyle/>
          <a:p>
            <a:r>
              <a:rPr lang="es-ES" dirty="0">
                <a:latin typeface="Work Sans Light" pitchFamily="2" charset="77"/>
              </a:rPr>
              <a:t>Párrafo o separación por punto describiendo (máximo 6 líneas por párrafo):</a:t>
            </a:r>
          </a:p>
          <a:p>
            <a:endParaRPr lang="es-ES" dirty="0">
              <a:latin typeface="Work Sans Light" pitchFamily="2" charset="77"/>
            </a:endParaRPr>
          </a:p>
          <a:p>
            <a:r>
              <a:rPr lang="es-ES" dirty="0">
                <a:latin typeface="Work Sans Light" pitchFamily="2" charset="77"/>
              </a:rPr>
              <a:t>El cronograma: Hasta dónde va el proyecto en términos de Tiempo, actividades, evidencias, responsables, entre otros (Revisar</a:t>
            </a:r>
          </a:p>
          <a:p>
            <a:r>
              <a:rPr lang="es-ES" dirty="0">
                <a:latin typeface="Work Sans Light" pitchFamily="2" charset="77"/>
              </a:rPr>
              <a:t>concepto de Modelo Gantt)</a:t>
            </a:r>
          </a:p>
          <a:p>
            <a:endParaRPr lang="es-ES" dirty="0">
              <a:latin typeface="Work Sans Light" pitchFamily="2" charset="77"/>
            </a:endParaRPr>
          </a:p>
          <a:p>
            <a:r>
              <a:rPr lang="es-ES" dirty="0">
                <a:latin typeface="Work Sans Light" pitchFamily="2" charset="77"/>
              </a:rPr>
              <a:t>NOTA: No se usan viñetas o numeración, a menos que sea para contar o describir una serie de pasos. Se pueden utilizar imágenes de</a:t>
            </a:r>
          </a:p>
          <a:p>
            <a:r>
              <a:rPr lang="es-ES" dirty="0">
                <a:latin typeface="Work Sans Light" pitchFamily="2" charset="77"/>
              </a:rPr>
              <a:t>apoyo.</a:t>
            </a:r>
            <a:endParaRPr lang="es-MX" dirty="0">
              <a:latin typeface="Work Sans Light" pitchFamily="2" charset="77"/>
            </a:endParaRPr>
          </a:p>
        </p:txBody>
      </p:sp>
      <p:pic>
        <p:nvPicPr>
          <p:cNvPr id="4" name="Imagen 3">
            <a:extLst>
              <a:ext uri="{FF2B5EF4-FFF2-40B4-BE49-F238E27FC236}">
                <a16:creationId xmlns:a16="http://schemas.microsoft.com/office/drawing/2014/main" id="{5A2EFECC-28C5-6381-6013-5D2ADD5EF7A6}"/>
              </a:ext>
            </a:extLst>
          </p:cNvPr>
          <p:cNvPicPr>
            <a:picLocks noChangeAspect="1"/>
          </p:cNvPicPr>
          <p:nvPr/>
        </p:nvPicPr>
        <p:blipFill>
          <a:blip r:embed="rId3"/>
          <a:stretch>
            <a:fillRect/>
          </a:stretch>
        </p:blipFill>
        <p:spPr>
          <a:xfrm>
            <a:off x="9159766" y="17743"/>
            <a:ext cx="1403131" cy="1403131"/>
          </a:xfrm>
          <a:prstGeom prst="rect">
            <a:avLst/>
          </a:prstGeom>
        </p:spPr>
      </p:pic>
    </p:spTree>
    <p:extLst>
      <p:ext uri="{BB962C8B-B14F-4D97-AF65-F5344CB8AC3E}">
        <p14:creationId xmlns:p14="http://schemas.microsoft.com/office/powerpoint/2010/main" val="2783826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Delimitación</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372353" y="1667521"/>
            <a:ext cx="11447293" cy="338554"/>
          </a:xfrm>
          <a:prstGeom prst="rect">
            <a:avLst/>
          </a:prstGeom>
          <a:noFill/>
        </p:spPr>
        <p:txBody>
          <a:bodyPr wrap="square" rtlCol="0">
            <a:spAutoFit/>
          </a:bodyPr>
          <a:lstStyle/>
          <a:p>
            <a:r>
              <a:rPr lang="es-CO" sz="1600" dirty="0">
                <a:latin typeface="Work Sans Light" pitchFamily="2" charset="77"/>
              </a:rPr>
              <a:t>“Si se requiere esta diapositiva, de lo contrario eliminarla”</a:t>
            </a:r>
          </a:p>
        </p:txBody>
      </p:sp>
      <p:pic>
        <p:nvPicPr>
          <p:cNvPr id="3" name="Imagen 2">
            <a:extLst>
              <a:ext uri="{FF2B5EF4-FFF2-40B4-BE49-F238E27FC236}">
                <a16:creationId xmlns:a16="http://schemas.microsoft.com/office/drawing/2014/main" id="{B1410F1D-D689-6D0C-BC38-628A42BDAC97}"/>
              </a:ext>
            </a:extLst>
          </p:cNvPr>
          <p:cNvPicPr>
            <a:picLocks noChangeAspect="1"/>
          </p:cNvPicPr>
          <p:nvPr/>
        </p:nvPicPr>
        <p:blipFill>
          <a:blip r:embed="rId2"/>
          <a:stretch>
            <a:fillRect/>
          </a:stretch>
        </p:blipFill>
        <p:spPr>
          <a:xfrm>
            <a:off x="9159766" y="17743"/>
            <a:ext cx="1403131" cy="1403131"/>
          </a:xfrm>
          <a:prstGeom prst="rect">
            <a:avLst/>
          </a:prstGeom>
        </p:spPr>
      </p:pic>
    </p:spTree>
    <p:extLst>
      <p:ext uri="{BB962C8B-B14F-4D97-AF65-F5344CB8AC3E}">
        <p14:creationId xmlns:p14="http://schemas.microsoft.com/office/powerpoint/2010/main" val="2608311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2031325"/>
          </a:xfrm>
          <a:prstGeom prst="rect">
            <a:avLst/>
          </a:prstGeom>
          <a:noFill/>
        </p:spPr>
        <p:txBody>
          <a:bodyPr wrap="square" rtlCol="0">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pitchFamily="2" charset="77"/>
              </a:rPr>
              <a:t>Casos de Uso Extendido</a:t>
            </a:r>
          </a:p>
          <a:p>
            <a:pPr marL="171450" indent="-171450">
              <a:buFont typeface="Arial" panose="020B0604020202020204" pitchFamily="34" charset="0"/>
              <a:buChar char="•"/>
            </a:pPr>
            <a:r>
              <a:rPr lang="es-ES" sz="1400" dirty="0">
                <a:latin typeface="Work Sans Light" pitchFamily="2" charset="77"/>
              </a:rPr>
              <a:t>Diagrama de Clases</a:t>
            </a:r>
          </a:p>
          <a:p>
            <a:pPr marL="171450" indent="-171450">
              <a:buFont typeface="Arial" panose="020B0604020202020204" pitchFamily="34" charset="0"/>
              <a:buChar char="•"/>
            </a:pPr>
            <a:r>
              <a:rPr lang="es-ES" sz="1400" dirty="0">
                <a:latin typeface="Work Sans Light" pitchFamily="2" charset="77"/>
              </a:rPr>
              <a:t>Prototipo No Funcional</a:t>
            </a:r>
          </a:p>
          <a:p>
            <a:pPr marL="171450" indent="-171450">
              <a:buFont typeface="Arial" panose="020B0604020202020204" pitchFamily="34" charset="0"/>
              <a:buChar char="•"/>
            </a:pPr>
            <a:r>
              <a:rPr lang="es-ES" sz="1400" dirty="0">
                <a:latin typeface="Work Sans Light" pitchFamily="2" charset="77"/>
              </a:rPr>
              <a:t>Patrón de Diseño</a:t>
            </a: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366063" y="4602498"/>
            <a:ext cx="3854368" cy="2031325"/>
          </a:xfrm>
          <a:prstGeom prst="rect">
            <a:avLst/>
          </a:prstGeom>
          <a:noFill/>
        </p:spPr>
        <p:txBody>
          <a:bodyPr wrap="square" rtlCol="0">
            <a:spAutoFit/>
          </a:bodyPr>
          <a:lstStyle/>
          <a:p>
            <a:pPr marL="285750" indent="-285750">
              <a:buFont typeface="Arial" panose="020B0604020202020204" pitchFamily="34" charset="0"/>
              <a:buChar char="•"/>
            </a:pPr>
            <a:r>
              <a:rPr lang="es-MX" sz="1400" dirty="0">
                <a:latin typeface="Work Sans Light" pitchFamily="2" charset="77"/>
              </a:rPr>
              <a:t>Modelo Entidad Relación</a:t>
            </a:r>
          </a:p>
          <a:p>
            <a:pPr marL="285750" indent="-285750">
              <a:buFont typeface="Arial" panose="020B0604020202020204" pitchFamily="34" charset="0"/>
              <a:buChar char="•"/>
            </a:pPr>
            <a:r>
              <a:rPr lang="es-MX" sz="1400" dirty="0">
                <a:latin typeface="Work Sans Light" pitchFamily="2" charset="77"/>
              </a:rPr>
              <a:t>Modelo Relacional</a:t>
            </a:r>
          </a:p>
          <a:p>
            <a:pPr marL="285750" indent="-285750">
              <a:buFont typeface="Arial" panose="020B0604020202020204" pitchFamily="34" charset="0"/>
              <a:buChar char="•"/>
            </a:pPr>
            <a:r>
              <a:rPr lang="es-MX" sz="1400" dirty="0">
                <a:latin typeface="Work Sans Light" pitchFamily="2" charset="77"/>
              </a:rPr>
              <a:t>Diccionario de Datos</a:t>
            </a:r>
          </a:p>
          <a:p>
            <a:pPr marL="285750" indent="-285750">
              <a:buFont typeface="Arial" panose="020B0604020202020204" pitchFamily="34" charset="0"/>
              <a:buChar char="•"/>
            </a:pPr>
            <a:r>
              <a:rPr lang="es-MX" sz="1400" dirty="0">
                <a:latin typeface="Work Sans Light" pitchFamily="2" charset="77"/>
              </a:rPr>
              <a:t>Script de la BBDD</a:t>
            </a:r>
          </a:p>
          <a:p>
            <a:pPr marL="285750" indent="-285750">
              <a:buFont typeface="Arial" panose="020B0604020202020204" pitchFamily="34" charset="0"/>
              <a:buChar char="•"/>
            </a:pPr>
            <a:r>
              <a:rPr lang="es-MX" sz="1400" dirty="0">
                <a:latin typeface="Work Sans Light" pitchFamily="2" charset="77"/>
              </a:rPr>
              <a:t>Sentencias DDL</a:t>
            </a:r>
          </a:p>
          <a:p>
            <a:pPr marL="285750" indent="-285750">
              <a:buFont typeface="Arial" panose="020B0604020202020204" pitchFamily="34" charset="0"/>
              <a:buChar char="•"/>
            </a:pPr>
            <a:r>
              <a:rPr lang="es-MX" sz="1400" dirty="0">
                <a:latin typeface="Work Sans Light" pitchFamily="2" charset="77"/>
              </a:rPr>
              <a:t>Consultas DML</a:t>
            </a:r>
          </a:p>
          <a:p>
            <a:pPr marL="285750" indent="-285750">
              <a:buFont typeface="Arial" panose="020B0604020202020204" pitchFamily="34" charset="0"/>
              <a:buChar char="•"/>
            </a:pPr>
            <a:r>
              <a:rPr lang="es-MX" sz="1400" dirty="0">
                <a:latin typeface="Work Sans Light" pitchFamily="2" charset="77"/>
              </a:rPr>
              <a:t>Automatización de la BBDD</a:t>
            </a:r>
          </a:p>
          <a:p>
            <a:pPr marL="285750" indent="-285750">
              <a:buFont typeface="Arial" panose="020B0604020202020204" pitchFamily="34" charset="0"/>
              <a:buChar char="•"/>
            </a:pPr>
            <a:r>
              <a:rPr lang="es-MX" sz="1400" dirty="0">
                <a:latin typeface="Work Sans Light" pitchFamily="2" charset="77"/>
              </a:rPr>
              <a:t>Sistema de Información Web – Servidor Local</a:t>
            </a: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60822" y="4230357"/>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67545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3116381"/>
            <a:ext cx="3854368" cy="523220"/>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472221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5219739"/>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568215"/>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Quinto Trimestre</a:t>
              </a: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4065735"/>
            <a:ext cx="2750090"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a:t>
            </a:r>
            <a:r>
              <a:rPr lang="es-MX" sz="1400">
                <a:latin typeface="Work Sans Light" pitchFamily="2" charset="77"/>
              </a:rPr>
              <a:t>Web – Servidor </a:t>
            </a:r>
            <a:r>
              <a:rPr lang="es-MX" sz="1400" dirty="0">
                <a:latin typeface="Work Sans Light" pitchFamily="2" charset="77"/>
              </a:rPr>
              <a:t>Externo</a:t>
            </a:r>
          </a:p>
        </p:txBody>
      </p:sp>
      <p:pic>
        <p:nvPicPr>
          <p:cNvPr id="4" name="Imagen 3">
            <a:extLst>
              <a:ext uri="{FF2B5EF4-FFF2-40B4-BE49-F238E27FC236}">
                <a16:creationId xmlns:a16="http://schemas.microsoft.com/office/drawing/2014/main" id="{1655DE71-75B2-65D1-52BA-69FACA994787}"/>
              </a:ext>
            </a:extLst>
          </p:cNvPr>
          <p:cNvPicPr>
            <a:picLocks noChangeAspect="1"/>
          </p:cNvPicPr>
          <p:nvPr/>
        </p:nvPicPr>
        <p:blipFill>
          <a:blip r:embed="rId3"/>
          <a:stretch>
            <a:fillRect/>
          </a:stretch>
        </p:blipFill>
        <p:spPr>
          <a:xfrm>
            <a:off x="9159766" y="17743"/>
            <a:ext cx="1403131" cy="1403131"/>
          </a:xfrm>
          <a:prstGeom prst="rect">
            <a:avLst/>
          </a:prstGeom>
        </p:spPr>
      </p:pic>
    </p:spTree>
    <p:extLst>
      <p:ext uri="{BB962C8B-B14F-4D97-AF65-F5344CB8AC3E}">
        <p14:creationId xmlns:p14="http://schemas.microsoft.com/office/powerpoint/2010/main" val="2843109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30554"/>
            <a:ext cx="12192000" cy="6858000"/>
          </a:xfrm>
          <a:prstGeom prst="rect">
            <a:avLst/>
          </a:prstGeom>
        </p:spPr>
      </p:pic>
      <p:pic>
        <p:nvPicPr>
          <p:cNvPr id="2" name="Imagen 1">
            <a:extLst>
              <a:ext uri="{FF2B5EF4-FFF2-40B4-BE49-F238E27FC236}">
                <a16:creationId xmlns:a16="http://schemas.microsoft.com/office/drawing/2014/main" id="{17609EF3-A592-756E-DFDA-89355B031B92}"/>
              </a:ext>
            </a:extLst>
          </p:cNvPr>
          <p:cNvPicPr>
            <a:picLocks noChangeAspect="1"/>
          </p:cNvPicPr>
          <p:nvPr/>
        </p:nvPicPr>
        <p:blipFill>
          <a:blip r:embed="rId3"/>
          <a:stretch>
            <a:fillRect/>
          </a:stretch>
        </p:blipFill>
        <p:spPr>
          <a:xfrm>
            <a:off x="6910053" y="1149858"/>
            <a:ext cx="1403131" cy="1403131"/>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2330005" y="1600891"/>
            <a:ext cx="7938392" cy="1200329"/>
          </a:xfrm>
          <a:prstGeom prst="rect">
            <a:avLst/>
          </a:prstGeom>
          <a:noFill/>
        </p:spPr>
        <p:txBody>
          <a:bodyPr wrap="none" rtlCol="0">
            <a:spAutoFit/>
          </a:bodyPr>
          <a:lstStyle/>
          <a:p>
            <a:pPr algn="ctr"/>
            <a:r>
              <a:rPr lang="en-US" sz="7200" dirty="0">
                <a:solidFill>
                  <a:schemeClr val="bg1"/>
                </a:solidFill>
                <a:effectLst>
                  <a:outerShdw blurRad="38100" dist="38100" dir="2700000" algn="tl">
                    <a:srgbClr val="000000">
                      <a:alpha val="43137"/>
                    </a:srgbClr>
                  </a:outerShdw>
                </a:effectLst>
                <a:latin typeface="Work Sans Light" pitchFamily="2" charset="77"/>
              </a:rPr>
              <a:t>C</a:t>
            </a:r>
            <a:r>
              <a:rPr lang="es-CO" sz="7200" dirty="0">
                <a:solidFill>
                  <a:schemeClr val="bg1"/>
                </a:solidFill>
                <a:effectLst>
                  <a:outerShdw blurRad="38100" dist="38100" dir="2700000" algn="tl">
                    <a:srgbClr val="000000">
                      <a:alpha val="43137"/>
                    </a:srgbClr>
                  </a:outerShdw>
                </a:effectLst>
                <a:latin typeface="Work Sans Light" pitchFamily="2" charset="77"/>
              </a:rPr>
              <a:t>OMPRAEXPLORE</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227898" y="3075191"/>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5" y="3502000"/>
            <a:ext cx="3854368" cy="1323439"/>
          </a:xfrm>
          <a:prstGeom prst="rect">
            <a:avLst/>
          </a:prstGeom>
          <a:noFill/>
        </p:spPr>
        <p:txBody>
          <a:bodyPr wrap="square" rtlCol="0">
            <a:spAutoFit/>
          </a:bodyPr>
          <a:lstStyle/>
          <a:p>
            <a:pPr algn="ctr"/>
            <a:r>
              <a:rPr lang="es-ES" sz="1600" dirty="0">
                <a:solidFill>
                  <a:schemeClr val="bg1"/>
                </a:solidFill>
                <a:effectLst>
                  <a:outerShdw blurRad="38100" dist="38100" dir="2700000" algn="tl">
                    <a:srgbClr val="000000">
                      <a:alpha val="43137"/>
                    </a:srgbClr>
                  </a:outerShdw>
                </a:effectLst>
                <a:latin typeface="Work Sans Light" pitchFamily="2" charset="77"/>
              </a:rPr>
              <a:t>Cristopher Stuart Benavides Ramírez</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Jaime Alejandro Carvajal Castro</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Luis Eduardo Olaya  Liquitan</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Johan Sebastián Sepúlveda Carvajal</a:t>
            </a:r>
          </a:p>
          <a:p>
            <a:pPr algn="ctr"/>
            <a:r>
              <a:rPr lang="es-ES" sz="1600" dirty="0">
                <a:solidFill>
                  <a:schemeClr val="bg1"/>
                </a:solidFill>
                <a:effectLst>
                  <a:outerShdw blurRad="38100" dist="38100" dir="2700000" algn="tl">
                    <a:srgbClr val="000000">
                      <a:alpha val="43137"/>
                    </a:srgbClr>
                  </a:outerShdw>
                </a:effectLst>
                <a:latin typeface="Work Sans Light" pitchFamily="2" charset="77"/>
              </a:rPr>
              <a:t>Nicolas Reyes Aliste</a:t>
            </a:r>
            <a:endParaRPr lang="es-CO" sz="1600" dirty="0">
              <a:solidFill>
                <a:schemeClr val="bg1"/>
              </a:solidFill>
              <a:effectLst>
                <a:outerShdw blurRad="38100" dist="38100" dir="2700000" algn="tl">
                  <a:srgbClr val="000000">
                    <a:alpha val="43137"/>
                  </a:srgbClr>
                </a:outerShdw>
              </a:effectLst>
              <a:latin typeface="Work Sans Light" pitchFamily="2" charset="77"/>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rtlCol="0">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Técnico en Programación de Software - TPS, Primer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Bogotá, 25 de marzo de 2023</a:t>
            </a:r>
            <a:endParaRPr lang="es-CO" sz="1600" b="1" dirty="0">
              <a:solidFill>
                <a:schemeClr val="bg1"/>
              </a:solidFill>
              <a:effectLst>
                <a:outerShdw blurRad="38100" dist="38100" dir="2700000" algn="tl">
                  <a:srgbClr val="000000">
                    <a:alpha val="43137"/>
                  </a:srgbClr>
                </a:outerShdw>
              </a:effectLst>
              <a:latin typeface="Work Sans Light" pitchFamily="2" charset="77"/>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987654" y="1270886"/>
            <a:ext cx="2939970"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012706" y="979108"/>
            <a:ext cx="351474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pitchFamily="2" charset="77"/>
              </a:rPr>
              <a:t>Introducción</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987654" y="1965090"/>
            <a:ext cx="10764908" cy="3662541"/>
          </a:xfrm>
          <a:prstGeom prst="rect">
            <a:avLst/>
          </a:prstGeom>
          <a:noFill/>
        </p:spPr>
        <p:txBody>
          <a:bodyPr wrap="square" rtlCol="0">
            <a:spAutoFit/>
          </a:bodyPr>
          <a:lstStyle/>
          <a:p>
            <a:r>
              <a:rPr lang="es-ES" dirty="0">
                <a:latin typeface="Work Sans Light" pitchFamily="2" charset="77"/>
              </a:rPr>
              <a:t>CompraExplore se desarrolla en el sector de comercio digital y tiene como objetivo ofrecer una solución innovadora para la adquisición de productos. La organización busca mejorar la experiencia de compra mediante un software interactivo y fácil de usar, que integre tanto sitios web oficiales como auxiliares, brindando una amplia gama de opciones a los usuarios. </a:t>
            </a:r>
            <a:br>
              <a:rPr lang="es-ES" dirty="0">
                <a:latin typeface="Work Sans Light" pitchFamily="2" charset="77"/>
              </a:rPr>
            </a:br>
            <a:endParaRPr lang="es-ES" dirty="0">
              <a:latin typeface="Work Sans Light" pitchFamily="2" charset="77"/>
            </a:endParaRPr>
          </a:p>
          <a:p>
            <a:r>
              <a:rPr lang="es-ES" dirty="0">
                <a:latin typeface="Work Sans Light" pitchFamily="2" charset="77"/>
              </a:rPr>
              <a:t>El problema que aborda CompraExplore es la falta de una plataforma que centralice y simplifique el proceso de búsqueda y compra de productos en múltiples sitios web. El objetivo principal es crear una herramienta que facilite la comparación y adquisición de productos, proporcionando una experiencia ágil y organizada. La justificación del proyecto radica en la creciente demanda de consumidores por soluciones que optimicen su tiempo y ofrezcan una mayor variedad de opciones en un solo lugar. El alcance incluye el desarrollo de una aplicación que incorpore sitios web oficiales y auxiliares</a:t>
            </a:r>
            <a:r>
              <a:rPr lang="es-ES" sz="1600" dirty="0">
                <a:latin typeface="Work Sans Light" pitchFamily="2" charset="77"/>
              </a:rPr>
              <a:t>, </a:t>
            </a:r>
            <a:r>
              <a:rPr lang="es-ES" dirty="0">
                <a:latin typeface="Work Sans Light" pitchFamily="2" charset="77"/>
              </a:rPr>
              <a:t>mientras que la delimitación está centrada en productos de consumo cotidiano y especializados.</a:t>
            </a:r>
            <a:endParaRPr lang="es-ES" sz="1600" dirty="0">
              <a:latin typeface="Work Sans Light" pitchFamily="2" charset="77"/>
            </a:endParaRPr>
          </a:p>
        </p:txBody>
      </p:sp>
      <p:pic>
        <p:nvPicPr>
          <p:cNvPr id="2" name="Imagen 1">
            <a:extLst>
              <a:ext uri="{FF2B5EF4-FFF2-40B4-BE49-F238E27FC236}">
                <a16:creationId xmlns:a16="http://schemas.microsoft.com/office/drawing/2014/main" id="{C355F486-ABDA-369A-6E24-AFCFA4839F62}"/>
              </a:ext>
            </a:extLst>
          </p:cNvPr>
          <p:cNvPicPr>
            <a:picLocks noChangeAspect="1"/>
          </p:cNvPicPr>
          <p:nvPr/>
        </p:nvPicPr>
        <p:blipFill>
          <a:blip r:embed="rId3"/>
          <a:stretch>
            <a:fillRect/>
          </a:stretch>
        </p:blipFill>
        <p:spPr>
          <a:xfrm>
            <a:off x="9159766" y="17743"/>
            <a:ext cx="1403131" cy="1403131"/>
          </a:xfrm>
          <a:prstGeom prst="rect">
            <a:avLst/>
          </a:prstGeom>
        </p:spPr>
      </p:pic>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pitchFamily="2" charset="77"/>
              </a:rPr>
              <a:t>COMPRAEXPLORE</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560487" y="1860260"/>
            <a:ext cx="4547336" cy="3539430"/>
          </a:xfrm>
          <a:prstGeom prst="rect">
            <a:avLst/>
          </a:prstGeom>
          <a:noFill/>
        </p:spPr>
        <p:txBody>
          <a:bodyPr wrap="square" rtlCol="0">
            <a:spAutoFit/>
          </a:bodyPr>
          <a:lstStyle/>
          <a:p>
            <a:pPr marL="514350" indent="-514350">
              <a:buFont typeface="+mj-lt"/>
              <a:buAutoNum type="arabicPeriod"/>
            </a:pPr>
            <a:r>
              <a:rPr lang="es-CO" sz="3200" b="1" dirty="0">
                <a:latin typeface="Work Sans Light" pitchFamily="2" charset="77"/>
              </a:rPr>
              <a:t>Problema</a:t>
            </a:r>
          </a:p>
          <a:p>
            <a:pPr marL="514350" indent="-514350">
              <a:buFont typeface="+mj-lt"/>
              <a:buAutoNum type="arabicPeriod"/>
            </a:pPr>
            <a:r>
              <a:rPr lang="es-CO" sz="3200" b="1" dirty="0">
                <a:latin typeface="Work Sans Light" pitchFamily="2" charset="77"/>
              </a:rPr>
              <a:t>Objetivos</a:t>
            </a:r>
          </a:p>
          <a:p>
            <a:pPr marL="514350" indent="-514350">
              <a:buFont typeface="+mj-lt"/>
              <a:buAutoNum type="arabicPeriod"/>
            </a:pPr>
            <a:r>
              <a:rPr lang="es-CO" sz="3200" b="1" dirty="0">
                <a:latin typeface="Work Sans Light" pitchFamily="2" charset="77"/>
              </a:rPr>
              <a:t>Justificación</a:t>
            </a:r>
          </a:p>
          <a:p>
            <a:pPr marL="514350" indent="-514350">
              <a:buFont typeface="+mj-lt"/>
              <a:buAutoNum type="arabicPeriod"/>
            </a:pPr>
            <a:r>
              <a:rPr lang="es-CO" sz="3200" b="1" dirty="0">
                <a:latin typeface="Work Sans Light" pitchFamily="2" charset="77"/>
              </a:rPr>
              <a:t>Alcance</a:t>
            </a:r>
          </a:p>
          <a:p>
            <a:pPr marL="514350" indent="-514350">
              <a:buFont typeface="+mj-lt"/>
              <a:buAutoNum type="arabicPeriod"/>
            </a:pPr>
            <a:r>
              <a:rPr lang="es-CO" sz="3200" b="1" dirty="0">
                <a:latin typeface="Work Sans Light" pitchFamily="2" charset="77"/>
              </a:rPr>
              <a:t>Delimitación</a:t>
            </a:r>
          </a:p>
          <a:p>
            <a:pPr marL="514350" indent="-514350">
              <a:buFont typeface="+mj-lt"/>
              <a:buAutoNum type="arabicPeriod"/>
            </a:pPr>
            <a:r>
              <a:rPr lang="es-CO" sz="3200" b="1" dirty="0">
                <a:latin typeface="Work Sans Light" pitchFamily="2" charset="77"/>
              </a:rPr>
              <a:t>Entregables Trimestre</a:t>
            </a:r>
          </a:p>
        </p:txBody>
      </p:sp>
      <p:pic>
        <p:nvPicPr>
          <p:cNvPr id="2" name="Imagen 1">
            <a:extLst>
              <a:ext uri="{FF2B5EF4-FFF2-40B4-BE49-F238E27FC236}">
                <a16:creationId xmlns:a16="http://schemas.microsoft.com/office/drawing/2014/main" id="{FA8DC1C1-AC16-9835-6003-B232CC7AA861}"/>
              </a:ext>
            </a:extLst>
          </p:cNvPr>
          <p:cNvPicPr>
            <a:picLocks noChangeAspect="1"/>
          </p:cNvPicPr>
          <p:nvPr/>
        </p:nvPicPr>
        <p:blipFill>
          <a:blip r:embed="rId4"/>
          <a:stretch>
            <a:fillRect/>
          </a:stretch>
        </p:blipFill>
        <p:spPr>
          <a:xfrm>
            <a:off x="1213945" y="1659285"/>
            <a:ext cx="3941380" cy="3941380"/>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456236" y="2010688"/>
            <a:ext cx="11094432" cy="4524315"/>
          </a:xfrm>
          <a:prstGeom prst="rect">
            <a:avLst/>
          </a:prstGeom>
          <a:noFill/>
        </p:spPr>
        <p:txBody>
          <a:bodyPr wrap="square" rtlCol="0">
            <a:spAutoFit/>
          </a:bodyPr>
          <a:lstStyle/>
          <a:p>
            <a:pPr marL="285750" indent="-285750">
              <a:buFont typeface="Arial" panose="020B0604020202020204" pitchFamily="34" charset="0"/>
              <a:buChar char="•"/>
            </a:pPr>
            <a:r>
              <a:rPr lang="es-ES" dirty="0">
                <a:latin typeface="Work Sans Light" pitchFamily="2" charset="77"/>
              </a:rPr>
              <a:t>CompraExplore es una empresa dedicada a facilitar y organizar la adquisición de productos para el usuario común a través de un software interactivo y fácil de usar. Su sede se encuentra en Bogota.Dc, y su objetivo principal es ofrecer una plataforma que permita a los consumidores acceder a una amplia variedad de productos desde sitios web oficiales y auxiliares. La aplicación de CompraExplore simplifica el proceso de compra, proporcionando a los usuarios múltiples opciones y posibilidades para encontrar y adquirir productos de manera eficiente y personalizada.</a:t>
            </a:r>
            <a:br>
              <a:rPr lang="es-ES" dirty="0">
                <a:latin typeface="Work Sans Light" pitchFamily="2" charset="77"/>
              </a:rPr>
            </a:br>
            <a:endParaRPr lang="es-ES" dirty="0">
              <a:latin typeface="Work Sans Light" pitchFamily="2" charset="77"/>
            </a:endParaRPr>
          </a:p>
          <a:p>
            <a:pPr marL="285750" indent="-285750">
              <a:buFont typeface="Arial" panose="020B0604020202020204" pitchFamily="34" charset="0"/>
              <a:buChar char="•"/>
            </a:pPr>
            <a:r>
              <a:rPr lang="es-ES" dirty="0">
                <a:latin typeface="Work Sans Light" pitchFamily="2" charset="77"/>
              </a:rPr>
              <a:t>Los procesos en los que se va a intervenir incluyen: el Proceso de Búsqueda de Productos, el Proceso de Comparación de Precios, y el Proceso de Finalización de Compra. El Proceso de Búsqueda de Productos se centra en cómo los usuarios encuentran los artículos que desean a través de la plataforma. El Proceso de Comparación de Precios se enfoca en cómo los usuarios comparan diferentes opciones de productos y precios disponibles. Finalmente, el Proceso de Finalización de Compra abarca el procedimiento mediante el cual los usuarios completan sus compras y realizan el pago.</a:t>
            </a:r>
          </a:p>
          <a:p>
            <a:br>
              <a:rPr lang="es-ES" dirty="0">
                <a:latin typeface="Work Sans Light" pitchFamily="2" charset="77"/>
              </a:rPr>
            </a:br>
            <a:endParaRPr lang="es-MX" dirty="0">
              <a:latin typeface="Work Sans Light" pitchFamily="2" charset="77"/>
            </a:endParaRPr>
          </a:p>
        </p:txBody>
      </p:sp>
      <p:pic>
        <p:nvPicPr>
          <p:cNvPr id="4" name="Imagen 3">
            <a:extLst>
              <a:ext uri="{FF2B5EF4-FFF2-40B4-BE49-F238E27FC236}">
                <a16:creationId xmlns:a16="http://schemas.microsoft.com/office/drawing/2014/main" id="{656FC867-114F-303C-C7C0-92A6ABF2915D}"/>
              </a:ext>
            </a:extLst>
          </p:cNvPr>
          <p:cNvPicPr>
            <a:picLocks noChangeAspect="1"/>
          </p:cNvPicPr>
          <p:nvPr/>
        </p:nvPicPr>
        <p:blipFill>
          <a:blip r:embed="rId3"/>
          <a:stretch>
            <a:fillRect/>
          </a:stretch>
        </p:blipFill>
        <p:spPr>
          <a:xfrm>
            <a:off x="9568705" y="32913"/>
            <a:ext cx="1403131" cy="1403131"/>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456236" y="457723"/>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Problema</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264816" y="1592044"/>
            <a:ext cx="11447293" cy="4524315"/>
          </a:xfrm>
          <a:prstGeom prst="rect">
            <a:avLst/>
          </a:prstGeom>
          <a:noFill/>
        </p:spPr>
        <p:txBody>
          <a:bodyPr wrap="square" rtlCol="0">
            <a:spAutoFit/>
          </a:bodyPr>
          <a:lstStyle/>
          <a:p>
            <a:pPr marL="285750" indent="-285750" algn="just">
              <a:buFont typeface="Arial" panose="020B0604020202020204" pitchFamily="34" charset="0"/>
              <a:buChar char="•"/>
            </a:pPr>
            <a:r>
              <a:rPr lang="es-ES" dirty="0">
                <a:latin typeface="Work Sans Light" pitchFamily="2" charset="77"/>
              </a:rPr>
              <a:t>El análisis de la información se llevará a cabo mediante varias técnicas e instrumentos de recolección de datos. La Revisión Documental consistirá en analizar la información contenida en los registros de uso y </a:t>
            </a:r>
            <a:r>
              <a:rPr lang="es-ES" dirty="0" err="1">
                <a:latin typeface="Work Sans Light" pitchFamily="2" charset="77"/>
              </a:rPr>
              <a:t>feedback</a:t>
            </a:r>
            <a:r>
              <a:rPr lang="es-ES" dirty="0">
                <a:latin typeface="Work Sans Light" pitchFamily="2" charset="77"/>
              </a:rPr>
              <a:t> de la plataforma. La Entrevista se realizará a usuarios para obtener opiniones detalladas sobre su experiencia con el software. La Encuesta se utilizará para recoger datos cuantitativos sobre la satisfacción del usuario y la facilidad de uso de la plataforma. La Observación Directa, registrada en un Diario de Campo, permitirá monitorear en tiempo real cómo los usuarios interactúan con la aplicación. Los participantes en este análisis incluirán usuarios finales, así como el personal de soporte técnico y atención al cliente.</a:t>
            </a:r>
          </a:p>
          <a:p>
            <a:pPr algn="just"/>
            <a:endParaRPr lang="es-ES" dirty="0">
              <a:latin typeface="Work Sans Light" pitchFamily="2" charset="77"/>
            </a:endParaRPr>
          </a:p>
          <a:p>
            <a:pPr marL="285750" indent="-285750" algn="just">
              <a:buFont typeface="Arial" panose="020B0604020202020204" pitchFamily="34" charset="0"/>
              <a:buChar char="•"/>
            </a:pPr>
            <a:r>
              <a:rPr lang="es-ES" dirty="0">
                <a:latin typeface="Work Sans Light" pitchFamily="2" charset="77"/>
              </a:rPr>
              <a:t>Las necesidades encontradas en los procesos son las siguientes: En el Proceso de Búsqueda de Productos, se ha identificado la necesidad de mejorar la funcionalidad de búsqueda para que los usuarios puedan encontrar productos más fácilmente. En el Proceso de Comparación de Precios, es necesario optimizar las herramientas de comparación para proporcionar una visión más clara y precisa de las opciones disponibles. En el Proceso de Finalización de Compra, se ha detectado la necesidad de simplificar el proceso de pago y mejorar la experiencia general del usuario para evitar abandonos durante la compra.</a:t>
            </a:r>
            <a:endParaRPr lang="es-MX" dirty="0">
              <a:latin typeface="Work Sans Light" pitchFamily="2" charset="77"/>
            </a:endParaRPr>
          </a:p>
        </p:txBody>
      </p:sp>
      <p:sp>
        <p:nvSpPr>
          <p:cNvPr id="11" name="Rectangle 5">
            <a:extLst>
              <a:ext uri="{FF2B5EF4-FFF2-40B4-BE49-F238E27FC236}">
                <a16:creationId xmlns:a16="http://schemas.microsoft.com/office/drawing/2014/main" id="{589CCB39-4BBC-FE16-C007-AD198A75F5E3}"/>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pic>
        <p:nvPicPr>
          <p:cNvPr id="3" name="Imagen 2">
            <a:extLst>
              <a:ext uri="{FF2B5EF4-FFF2-40B4-BE49-F238E27FC236}">
                <a16:creationId xmlns:a16="http://schemas.microsoft.com/office/drawing/2014/main" id="{1FD708BB-A603-CA67-6486-ECECD1378133}"/>
              </a:ext>
            </a:extLst>
          </p:cNvPr>
          <p:cNvPicPr>
            <a:picLocks noChangeAspect="1"/>
          </p:cNvPicPr>
          <p:nvPr/>
        </p:nvPicPr>
        <p:blipFill>
          <a:blip r:embed="rId4"/>
          <a:stretch>
            <a:fillRect/>
          </a:stretch>
        </p:blipFill>
        <p:spPr>
          <a:xfrm>
            <a:off x="9450051" y="40075"/>
            <a:ext cx="1403131" cy="1403131"/>
          </a:xfrm>
          <a:prstGeom prst="rect">
            <a:avLst/>
          </a:prstGeom>
        </p:spPr>
      </p:pic>
    </p:spTree>
    <p:extLst>
      <p:ext uri="{BB962C8B-B14F-4D97-AF65-F5344CB8AC3E}">
        <p14:creationId xmlns:p14="http://schemas.microsoft.com/office/powerpoint/2010/main" val="1500403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733471" y="593939"/>
            <a:ext cx="3527266"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458612" y="310960"/>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3200" dirty="0">
                <a:solidFill>
                  <a:srgbClr val="38AA00"/>
                </a:solidFill>
                <a:latin typeface="Work Sans Light" pitchFamily="2" charset="77"/>
              </a:rPr>
              <a:t>Objetivo General</a:t>
            </a:r>
          </a:p>
        </p:txBody>
      </p:sp>
      <p:sp>
        <p:nvSpPr>
          <p:cNvPr id="7" name="CuadroTexto 6">
            <a:extLst>
              <a:ext uri="{FF2B5EF4-FFF2-40B4-BE49-F238E27FC236}">
                <a16:creationId xmlns:a16="http://schemas.microsoft.com/office/drawing/2014/main" id="{FBAA83CA-F5E1-3945-40AB-1CB1B233A0BF}"/>
              </a:ext>
            </a:extLst>
          </p:cNvPr>
          <p:cNvSpPr txBox="1"/>
          <p:nvPr/>
        </p:nvSpPr>
        <p:spPr>
          <a:xfrm>
            <a:off x="348343" y="1181653"/>
            <a:ext cx="5042916" cy="2062103"/>
          </a:xfrm>
          <a:prstGeom prst="rect">
            <a:avLst/>
          </a:prstGeom>
          <a:noFill/>
        </p:spPr>
        <p:txBody>
          <a:bodyPr wrap="square" rtlCol="0">
            <a:spAutoFit/>
          </a:bodyPr>
          <a:lstStyle/>
          <a:p>
            <a:r>
              <a:rPr lang="es-ES" sz="1600" dirty="0">
                <a:latin typeface="Work Sans Light" pitchFamily="2" charset="77"/>
              </a:rPr>
              <a:t>Desarrollar un Sistema de Información Web denominado CompraExplore para la optimización y simplificación del proceso de adquisición de productos para usuarios comunes. Este sistema está diseñado para mejorar la búsqueda, comparación, y finalización de compras, facilitando así la experiencia del usuario y garantizando una interfaz amigable y eficiente.</a:t>
            </a:r>
            <a:endParaRPr lang="es-CO" sz="1600" dirty="0">
              <a:latin typeface="Work Sans Light" pitchFamily="2" charset="77"/>
            </a:endParaRPr>
          </a:p>
        </p:txBody>
      </p:sp>
      <p:sp>
        <p:nvSpPr>
          <p:cNvPr id="5" name="Rectángulo 4">
            <a:extLst>
              <a:ext uri="{FF2B5EF4-FFF2-40B4-BE49-F238E27FC236}">
                <a16:creationId xmlns:a16="http://schemas.microsoft.com/office/drawing/2014/main" id="{F5CB49A8-7161-5037-729C-90C8765D1574}"/>
              </a:ext>
            </a:extLst>
          </p:cNvPr>
          <p:cNvSpPr/>
          <p:nvPr/>
        </p:nvSpPr>
        <p:spPr>
          <a:xfrm>
            <a:off x="6449528" y="2039083"/>
            <a:ext cx="4166093" cy="3472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8" name="Título 1">
            <a:extLst>
              <a:ext uri="{FF2B5EF4-FFF2-40B4-BE49-F238E27FC236}">
                <a16:creationId xmlns:a16="http://schemas.microsoft.com/office/drawing/2014/main" id="{802FD35A-EA47-F375-CD6A-B61F8B61B3AD}"/>
              </a:ext>
            </a:extLst>
          </p:cNvPr>
          <p:cNvSpPr txBox="1">
            <a:spLocks/>
          </p:cNvSpPr>
          <p:nvPr/>
        </p:nvSpPr>
        <p:spPr>
          <a:xfrm>
            <a:off x="6538636" y="1740141"/>
            <a:ext cx="4076985"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dirty="0">
                <a:solidFill>
                  <a:srgbClr val="38AA00"/>
                </a:solidFill>
                <a:latin typeface="Work Sans Light" pitchFamily="2" charset="77"/>
              </a:rPr>
              <a:t>Objetivo Específicos</a:t>
            </a:r>
          </a:p>
        </p:txBody>
      </p:sp>
      <p:sp>
        <p:nvSpPr>
          <p:cNvPr id="9" name="CuadroTexto 8">
            <a:extLst>
              <a:ext uri="{FF2B5EF4-FFF2-40B4-BE49-F238E27FC236}">
                <a16:creationId xmlns:a16="http://schemas.microsoft.com/office/drawing/2014/main" id="{FC78F7BD-2A34-855F-15C3-306C2603A128}"/>
              </a:ext>
            </a:extLst>
          </p:cNvPr>
          <p:cNvSpPr txBox="1"/>
          <p:nvPr/>
        </p:nvSpPr>
        <p:spPr>
          <a:xfrm>
            <a:off x="5235781" y="2715681"/>
            <a:ext cx="6607876" cy="3785652"/>
          </a:xfrm>
          <a:prstGeom prst="rect">
            <a:avLst/>
          </a:prstGeom>
          <a:noFill/>
        </p:spPr>
        <p:txBody>
          <a:bodyPr wrap="square" rtlCol="0">
            <a:spAutoFit/>
          </a:bodyPr>
          <a:lstStyle/>
          <a:p>
            <a:pPr marL="285750" indent="-285750">
              <a:buFont typeface="Arial" panose="020B0604020202020204" pitchFamily="34" charset="0"/>
              <a:buChar char="•"/>
            </a:pPr>
            <a:r>
              <a:rPr lang="es-ES" sz="1500" dirty="0">
                <a:latin typeface="Work Sans Light" pitchFamily="2" charset="77"/>
              </a:rPr>
              <a:t>Gestionar los perfiles y datos de los usuarios de CompraExplore para asegurar una experiencia personalizada y segura durante la utilización de la plataforma.</a:t>
            </a:r>
          </a:p>
          <a:p>
            <a:pPr marL="285750" indent="-285750">
              <a:buFont typeface="Arial" panose="020B0604020202020204" pitchFamily="34" charset="0"/>
              <a:buChar char="•"/>
            </a:pPr>
            <a:r>
              <a:rPr lang="es-ES" sz="1500" dirty="0">
                <a:latin typeface="Work Sans Light" pitchFamily="2" charset="77"/>
              </a:rPr>
              <a:t>Gestionar el Proceso de Búsqueda de Productos de CompraExplore, optimizando la funcionalidad de búsqueda para facilitar a los usuarios encontrar productos de manera eficiente.</a:t>
            </a:r>
          </a:p>
          <a:p>
            <a:pPr marL="285750" indent="-285750">
              <a:buFont typeface="Arial" panose="020B0604020202020204" pitchFamily="34" charset="0"/>
              <a:buChar char="•"/>
            </a:pPr>
            <a:r>
              <a:rPr lang="es-ES" sz="1500" dirty="0">
                <a:latin typeface="Work Sans Light" pitchFamily="2" charset="77"/>
              </a:rPr>
              <a:t>Gestionar el Proceso de Comparación de Precios de CompraExplore, mejorando las herramientas de comparación para proporcionar a los usuarios una visión clara y precisa de las opciones disponibles.</a:t>
            </a:r>
          </a:p>
          <a:p>
            <a:pPr marL="285750" indent="-285750">
              <a:buFont typeface="Arial" panose="020B0604020202020204" pitchFamily="34" charset="0"/>
              <a:buChar char="•"/>
            </a:pPr>
            <a:r>
              <a:rPr lang="es-ES" sz="1500" dirty="0">
                <a:latin typeface="Work Sans Light" pitchFamily="2" charset="77"/>
              </a:rPr>
              <a:t>Gestionar el Proceso de Finalización de Compra de CompraExplore, simplificando el procedimiento de pago y mejorando la experiencia del usuario para reducir el abandono durante la compra.</a:t>
            </a:r>
          </a:p>
          <a:p>
            <a:pPr marL="285750" indent="-285750">
              <a:buFont typeface="Arial" panose="020B0604020202020204" pitchFamily="34" charset="0"/>
              <a:buChar char="•"/>
            </a:pPr>
            <a:r>
              <a:rPr lang="es-ES" sz="1500" dirty="0">
                <a:latin typeface="Work Sans Light" pitchFamily="2" charset="77"/>
              </a:rPr>
              <a:t>Gestionar los reportes gráficos e impresos de CompraExplore para ofrecer a los usuarios y administradores informes detallados sobre el uso de la plataforma, el rendimiento de los productos, y las tendencias de compra.</a:t>
            </a:r>
            <a:endParaRPr lang="es-MX" sz="1500" dirty="0">
              <a:latin typeface="Work Sans Light" pitchFamily="2" charset="77"/>
            </a:endParaRPr>
          </a:p>
        </p:txBody>
      </p:sp>
      <p:pic>
        <p:nvPicPr>
          <p:cNvPr id="21" name="Imagen 20">
            <a:extLst>
              <a:ext uri="{FF2B5EF4-FFF2-40B4-BE49-F238E27FC236}">
                <a16:creationId xmlns:a16="http://schemas.microsoft.com/office/drawing/2014/main" id="{F9574729-BBD0-0E5A-E421-FD3199819B4C}"/>
              </a:ext>
            </a:extLst>
          </p:cNvPr>
          <p:cNvPicPr>
            <a:picLocks noChangeAspect="1"/>
          </p:cNvPicPr>
          <p:nvPr/>
        </p:nvPicPr>
        <p:blipFill>
          <a:blip r:embed="rId3"/>
          <a:stretch>
            <a:fillRect/>
          </a:stretch>
        </p:blipFill>
        <p:spPr>
          <a:xfrm>
            <a:off x="9357633" y="-24968"/>
            <a:ext cx="1403131" cy="1403131"/>
          </a:xfrm>
          <a:prstGeom prst="rect">
            <a:avLst/>
          </a:prstGeom>
        </p:spPr>
      </p:pic>
    </p:spTree>
    <p:extLst>
      <p:ext uri="{BB962C8B-B14F-4D97-AF65-F5344CB8AC3E}">
        <p14:creationId xmlns:p14="http://schemas.microsoft.com/office/powerpoint/2010/main" val="591205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210882" y="1943260"/>
            <a:ext cx="11447293" cy="3970318"/>
          </a:xfrm>
          <a:prstGeom prst="rect">
            <a:avLst/>
          </a:prstGeom>
          <a:noFill/>
        </p:spPr>
        <p:txBody>
          <a:bodyPr wrap="square" rtlCol="0">
            <a:spAutoFit/>
          </a:bodyPr>
          <a:lstStyle/>
          <a:p>
            <a:pPr marL="285750" indent="-285750">
              <a:buFont typeface="Arial" panose="020B0604020202020204" pitchFamily="34" charset="0"/>
              <a:buChar char="•"/>
            </a:pPr>
            <a:r>
              <a:rPr lang="es-ES" dirty="0">
                <a:latin typeface="Work Sans Light" pitchFamily="2" charset="77"/>
              </a:rPr>
              <a:t>La solución: Se propone el desarrollo de un Sistema de Información Web denominado CompraExplore que servirá como herramienta software para el seguimiento y optimización del proceso de adquisición de productos. Este sistema está diseñado para apoyar y mejorar la experiencia de compra de los usuarios, facilitando la búsqueda, comparación y finalización de las compras mediante una interfaz intuitiva y eficiente.</a:t>
            </a:r>
          </a:p>
          <a:p>
            <a:pPr marL="285750" indent="-285750">
              <a:buFont typeface="Arial" panose="020B0604020202020204" pitchFamily="34" charset="0"/>
              <a:buChar char="•"/>
            </a:pPr>
            <a:endParaRPr lang="es-ES" dirty="0">
              <a:latin typeface="Work Sans Light" pitchFamily="2" charset="77"/>
            </a:endParaRPr>
          </a:p>
          <a:p>
            <a:pPr marL="285750" indent="-285750">
              <a:buFont typeface="Arial" panose="020B0604020202020204" pitchFamily="34" charset="0"/>
              <a:buChar char="•"/>
            </a:pPr>
            <a:r>
              <a:rPr lang="es-ES" dirty="0">
                <a:latin typeface="Work Sans Light" pitchFamily="2" charset="77"/>
              </a:rPr>
              <a:t>La importancia del Sistema: CompraExplore permitirá la gestión eficaz de los perfiles de usuario, asegurando una experiencia personalizada y segura en la plataforma. En el proceso de búsqueda de productos, los usuarios podrán encontrar artículos de manera más rápida y precisa gracias a las avanzadas funcionalidades de búsqueda. En el proceso de comparación de precios, los usuarios podrán visualizar claramente las opciones disponibles y tomar decisiones informadas sobre sus compras. Finalmente, el sistema facilitará la generación de reportes gráficos e impresos, proporcionando al personal administrativo informes detallados sobre el rendimiento de la plataforma y las tendencias de compra, esenciales para una toma de decisiones informada.</a:t>
            </a:r>
            <a:endParaRPr lang="es-MX" dirty="0">
              <a:latin typeface="Work Sans Light" pitchFamily="2" charset="77"/>
            </a:endParaRPr>
          </a:p>
        </p:txBody>
      </p:sp>
      <p:pic>
        <p:nvPicPr>
          <p:cNvPr id="4" name="Imagen 3">
            <a:extLst>
              <a:ext uri="{FF2B5EF4-FFF2-40B4-BE49-F238E27FC236}">
                <a16:creationId xmlns:a16="http://schemas.microsoft.com/office/drawing/2014/main" id="{F63F5A88-0025-2256-BC94-6DBD09607805}"/>
              </a:ext>
            </a:extLst>
          </p:cNvPr>
          <p:cNvPicPr>
            <a:picLocks noChangeAspect="1"/>
          </p:cNvPicPr>
          <p:nvPr/>
        </p:nvPicPr>
        <p:blipFill>
          <a:blip r:embed="rId3"/>
          <a:stretch>
            <a:fillRect/>
          </a:stretch>
        </p:blipFill>
        <p:spPr>
          <a:xfrm>
            <a:off x="9217823" y="24389"/>
            <a:ext cx="1403131" cy="1403131"/>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F67CBC-1536-A090-A5B5-FE205F3AF4AD}"/>
              </a:ext>
            </a:extLst>
          </p:cNvPr>
          <p:cNvSpPr txBox="1">
            <a:spLocks/>
          </p:cNvSpPr>
          <p:nvPr/>
        </p:nvSpPr>
        <p:spPr>
          <a:xfrm>
            <a:off x="372353" y="473488"/>
            <a:ext cx="10515600" cy="67659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tx1">
                    <a:lumMod val="95000"/>
                    <a:lumOff val="5000"/>
                  </a:schemeClr>
                </a:solidFill>
                <a:latin typeface="Work Sans Medium" pitchFamily="2" charset="77"/>
              </a:rPr>
              <a:t>Justificación</a:t>
            </a:r>
          </a:p>
        </p:txBody>
      </p:sp>
      <p:sp>
        <p:nvSpPr>
          <p:cNvPr id="6" name="CuadroTexto 5">
            <a:extLst>
              <a:ext uri="{FF2B5EF4-FFF2-40B4-BE49-F238E27FC236}">
                <a16:creationId xmlns:a16="http://schemas.microsoft.com/office/drawing/2014/main" id="{AF636D40-6663-725B-8E0D-34BDB07692AF}"/>
              </a:ext>
            </a:extLst>
          </p:cNvPr>
          <p:cNvSpPr txBox="1"/>
          <p:nvPr/>
        </p:nvSpPr>
        <p:spPr>
          <a:xfrm>
            <a:off x="372353" y="2823221"/>
            <a:ext cx="11447293" cy="1477328"/>
          </a:xfrm>
          <a:prstGeom prst="rect">
            <a:avLst/>
          </a:prstGeom>
          <a:noFill/>
        </p:spPr>
        <p:txBody>
          <a:bodyPr wrap="square" rtlCol="0">
            <a:spAutoFit/>
          </a:bodyPr>
          <a:lstStyle/>
          <a:p>
            <a:pPr marL="285750" indent="-285750">
              <a:buFont typeface="Arial" panose="020B0604020202020204" pitchFamily="34" charset="0"/>
              <a:buChar char="•"/>
            </a:pPr>
            <a:r>
              <a:rPr lang="es-ES" dirty="0">
                <a:latin typeface="Work Sans Light" pitchFamily="2" charset="77"/>
              </a:rPr>
              <a:t>El aporte al Sector: El Sistema CompraExplore representará un avance significativo en el sector del comercio electrónico al ofrecer una solución integral para la adquisición de productos en línea. Su implementación mejorará la eficiencia y la satisfacción del usuario en el proceso de compra, estableciendo un estándar elevado en la gestión y optimización de plataformas de compra en línea y aportando innovaciones que beneficiarán tanto a consumidores como a proveedores.</a:t>
            </a:r>
            <a:endParaRPr lang="es-MX" dirty="0">
              <a:latin typeface="Work Sans Light" pitchFamily="2" charset="77"/>
            </a:endParaRPr>
          </a:p>
        </p:txBody>
      </p:sp>
      <p:pic>
        <p:nvPicPr>
          <p:cNvPr id="3" name="Imagen 2">
            <a:extLst>
              <a:ext uri="{FF2B5EF4-FFF2-40B4-BE49-F238E27FC236}">
                <a16:creationId xmlns:a16="http://schemas.microsoft.com/office/drawing/2014/main" id="{E79B52C1-16B2-3C4F-0B54-CFE844F304DA}"/>
              </a:ext>
            </a:extLst>
          </p:cNvPr>
          <p:cNvPicPr>
            <a:picLocks noChangeAspect="1"/>
          </p:cNvPicPr>
          <p:nvPr/>
        </p:nvPicPr>
        <p:blipFill>
          <a:blip r:embed="rId2"/>
          <a:stretch>
            <a:fillRect/>
          </a:stretch>
        </p:blipFill>
        <p:spPr>
          <a:xfrm>
            <a:off x="9246851" y="0"/>
            <a:ext cx="1403131" cy="1403131"/>
          </a:xfrm>
          <a:prstGeom prst="rect">
            <a:avLst/>
          </a:prstGeom>
        </p:spPr>
      </p:pic>
    </p:spTree>
    <p:extLst>
      <p:ext uri="{BB962C8B-B14F-4D97-AF65-F5344CB8AC3E}">
        <p14:creationId xmlns:p14="http://schemas.microsoft.com/office/powerpoint/2010/main" val="351559363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Presentación LIQUORLOGIXpptx</Template>
  <TotalTime>88</TotalTime>
  <Words>1529</Words>
  <Application>Microsoft Office PowerPoint</Application>
  <PresentationFormat>Panorámica</PresentationFormat>
  <Paragraphs>98</Paragraphs>
  <Slides>15</Slides>
  <Notes>9</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15</vt:i4>
      </vt:variant>
    </vt:vector>
  </HeadingPairs>
  <TitlesOfParts>
    <vt:vector size="22" baseType="lpstr">
      <vt:lpstr>Arial</vt:lpstr>
      <vt:lpstr>Calibri</vt:lpstr>
      <vt:lpstr>Calibri Light</vt:lpstr>
      <vt:lpstr>Work Sans</vt:lpstr>
      <vt:lpstr>Work Sans Light</vt:lpstr>
      <vt:lpstr>Work Sans Medium</vt:lpstr>
      <vt:lpstr>Tema de Office</vt:lpstr>
      <vt:lpstr>Presentación de PowerPoint</vt:lpstr>
      <vt:lpstr>Presentación de PowerPoint</vt:lpstr>
      <vt:lpstr>Presentación de PowerPoint</vt:lpstr>
      <vt:lpstr>Presentación de PowerPoint</vt:lpstr>
      <vt:lpstr>Problema</vt:lpstr>
      <vt:lpstr>Presentación de PowerPoint</vt:lpstr>
      <vt:lpstr>Presentación de PowerPoint</vt:lpstr>
      <vt:lpstr>Justificación</vt:lpstr>
      <vt:lpstr>Presentación de PowerPoint</vt:lpstr>
      <vt:lpstr>Alcance</vt:lpstr>
      <vt:lpstr>Presentación de PowerPoint</vt:lpstr>
      <vt:lpstr>Delimitación</vt:lpstr>
      <vt:lpstr>Presentación de PowerPoint</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Johan Sebastian Sepulveda Carvajal</dc:creator>
  <cp:lastModifiedBy>Johan Sebastian Sepulveda Carvajal</cp:lastModifiedBy>
  <cp:revision>4</cp:revision>
  <dcterms:created xsi:type="dcterms:W3CDTF">2024-09-10T00:43:11Z</dcterms:created>
  <dcterms:modified xsi:type="dcterms:W3CDTF">2024-09-11T15:36:05Z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